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Merriweather"/>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Merriweather-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boldItalic.fntdata"/><Relationship Id="rId30" Type="http://schemas.openxmlformats.org/officeDocument/2006/relationships/font" Target="fonts/Merriweather-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f87909db3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f87909db3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fd974590d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fd974590d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f87909db3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f87909db3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 dont forget “anti vaxxer”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fd974590d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fd974590d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f87909db30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f87909db3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f87909db3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f87909db3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fd974590d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fd974590d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f87909db3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f87909db3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f87909db3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f87909db30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f87909db3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f87909db3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f87909db3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f87909db3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f87909db3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f87909db3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f87909db3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f87909db3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f87909db3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f87909db3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f87909db30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f87909db3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f87909db3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f87909db3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f87909db30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f87909db30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fd974590dd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fd974590dd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Sentiment analysis of covid-19 vaccine tweets</a:t>
            </a:r>
            <a:endParaRPr/>
          </a:p>
        </p:txBody>
      </p:sp>
      <p:sp>
        <p:nvSpPr>
          <p:cNvPr id="65" name="Google Shape;65;p13"/>
          <p:cNvSpPr txBox="1"/>
          <p:nvPr>
            <p:ph idx="1" type="subTitle"/>
          </p:nvPr>
        </p:nvSpPr>
        <p:spPr>
          <a:xfrm>
            <a:off x="311700" y="1878540"/>
            <a:ext cx="4242600" cy="148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292929"/>
                </a:solidFill>
              </a:rPr>
              <a:t>Team</a:t>
            </a:r>
            <a:endParaRPr b="1">
              <a:solidFill>
                <a:srgbClr val="292929"/>
              </a:solidFill>
            </a:endParaRPr>
          </a:p>
          <a:p>
            <a:pPr indent="0" lvl="0" marL="0" rtl="0" algn="l">
              <a:spcBef>
                <a:spcPts val="0"/>
              </a:spcBef>
              <a:spcAft>
                <a:spcPts val="0"/>
              </a:spcAft>
              <a:buNone/>
            </a:pPr>
            <a:r>
              <a:rPr b="1" lang="en-GB">
                <a:solidFill>
                  <a:srgbClr val="292929"/>
                </a:solidFill>
              </a:rPr>
              <a:t>Adam Thorne</a:t>
            </a:r>
            <a:endParaRPr b="1">
              <a:solidFill>
                <a:srgbClr val="292929"/>
              </a:solidFill>
            </a:endParaRPr>
          </a:p>
          <a:p>
            <a:pPr indent="0" lvl="0" marL="0" rtl="0" algn="l">
              <a:spcBef>
                <a:spcPts val="0"/>
              </a:spcBef>
              <a:spcAft>
                <a:spcPts val="0"/>
              </a:spcAft>
              <a:buNone/>
            </a:pPr>
            <a:r>
              <a:rPr b="1" lang="en-GB">
                <a:solidFill>
                  <a:srgbClr val="292929"/>
                </a:solidFill>
              </a:rPr>
              <a:t>Bindu Gutta</a:t>
            </a:r>
            <a:endParaRPr b="1">
              <a:solidFill>
                <a:srgbClr val="292929"/>
              </a:solidFill>
            </a:endParaRPr>
          </a:p>
          <a:p>
            <a:pPr indent="0" lvl="0" marL="0" rtl="0" algn="l">
              <a:spcBef>
                <a:spcPts val="0"/>
              </a:spcBef>
              <a:spcAft>
                <a:spcPts val="0"/>
              </a:spcAft>
              <a:buNone/>
            </a:pPr>
            <a:r>
              <a:rPr b="1" lang="en-GB">
                <a:solidFill>
                  <a:srgbClr val="292929"/>
                </a:solidFill>
              </a:rPr>
              <a:t>Naidan Zheng</a:t>
            </a:r>
            <a:endParaRPr b="1">
              <a:solidFill>
                <a:srgbClr val="29292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22"/>
          <p:cNvPicPr preferRelativeResize="0"/>
          <p:nvPr/>
        </p:nvPicPr>
        <p:blipFill>
          <a:blip r:embed="rId3">
            <a:alphaModFix/>
          </a:blip>
          <a:stretch>
            <a:fillRect/>
          </a:stretch>
        </p:blipFill>
        <p:spPr>
          <a:xfrm>
            <a:off x="0" y="0"/>
            <a:ext cx="9144002" cy="5196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3"/>
          <p:cNvPicPr preferRelativeResize="0"/>
          <p:nvPr/>
        </p:nvPicPr>
        <p:blipFill>
          <a:blip r:embed="rId3">
            <a:alphaModFix/>
          </a:blip>
          <a:stretch>
            <a:fillRect/>
          </a:stretch>
        </p:blipFill>
        <p:spPr>
          <a:xfrm>
            <a:off x="-26825" y="0"/>
            <a:ext cx="9170824"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4"/>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5"/>
          <p:cNvPicPr preferRelativeResize="0"/>
          <p:nvPr/>
        </p:nvPicPr>
        <p:blipFill>
          <a:blip r:embed="rId3">
            <a:alphaModFix/>
          </a:blip>
          <a:stretch>
            <a:fillRect/>
          </a:stretch>
        </p:blipFill>
        <p:spPr>
          <a:xfrm>
            <a:off x="1406350" y="261050"/>
            <a:ext cx="6331300" cy="4491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6"/>
          <p:cNvPicPr preferRelativeResize="0"/>
          <p:nvPr/>
        </p:nvPicPr>
        <p:blipFill>
          <a:blip r:embed="rId3">
            <a:alphaModFix/>
          </a:blip>
          <a:stretch>
            <a:fillRect/>
          </a:stretch>
        </p:blipFill>
        <p:spPr>
          <a:xfrm>
            <a:off x="57950" y="86925"/>
            <a:ext cx="8990277" cy="49551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27"/>
          <p:cNvPicPr preferRelativeResize="0"/>
          <p:nvPr/>
        </p:nvPicPr>
        <p:blipFill>
          <a:blip r:embed="rId3">
            <a:alphaModFix/>
          </a:blip>
          <a:stretch>
            <a:fillRect/>
          </a:stretch>
        </p:blipFill>
        <p:spPr>
          <a:xfrm>
            <a:off x="2441000" y="43588"/>
            <a:ext cx="4506426" cy="50563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MultinomialNB classifier, its classification accuracy to our corpus is 91%</a:t>
            </a:r>
            <a:endParaRPr/>
          </a:p>
        </p:txBody>
      </p:sp>
      <p:sp>
        <p:nvSpPr>
          <p:cNvPr id="147" name="Google Shape;147;p2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We </a:t>
            </a:r>
            <a:r>
              <a:rPr lang="en-GB"/>
              <a:t>initially</a:t>
            </a:r>
            <a:r>
              <a:rPr lang="en-GB"/>
              <a:t> chose MultinomialNB classifier and here are the results,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48" name="Google Shape;148;p28"/>
          <p:cNvPicPr preferRelativeResize="0"/>
          <p:nvPr/>
        </p:nvPicPr>
        <p:blipFill>
          <a:blip r:embed="rId3">
            <a:alphaModFix/>
          </a:blip>
          <a:stretch>
            <a:fillRect/>
          </a:stretch>
        </p:blipFill>
        <p:spPr>
          <a:xfrm>
            <a:off x="4365600" y="1244325"/>
            <a:ext cx="4831199" cy="30676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Future steps</a:t>
            </a:r>
            <a:endParaRPr/>
          </a:p>
        </p:txBody>
      </p:sp>
      <p:sp>
        <p:nvSpPr>
          <p:cNvPr id="154" name="Google Shape;154;p2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GB" sz="1600">
                <a:solidFill>
                  <a:srgbClr val="000000"/>
                </a:solidFill>
              </a:rPr>
              <a:t>Comparing various classifiers, based on their accuracies, false positives, false negatives and other metrics.</a:t>
            </a:r>
            <a:endParaRPr b="1" sz="1600">
              <a:solidFill>
                <a:srgbClr val="000000"/>
              </a:solidFill>
            </a:endParaRPr>
          </a:p>
          <a:p>
            <a:pPr indent="0" lvl="0" marL="0" rtl="0" algn="l">
              <a:spcBef>
                <a:spcPts val="1200"/>
              </a:spcBef>
              <a:spcAft>
                <a:spcPts val="0"/>
              </a:spcAft>
              <a:buNone/>
            </a:pPr>
            <a:r>
              <a:rPr b="1" lang="en-GB" sz="1600">
                <a:solidFill>
                  <a:srgbClr val="000000"/>
                </a:solidFill>
              </a:rPr>
              <a:t>Training our model using bi-grams.</a:t>
            </a:r>
            <a:endParaRPr b="1" sz="1600">
              <a:solidFill>
                <a:srgbClr val="000000"/>
              </a:solidFill>
            </a:endParaRPr>
          </a:p>
          <a:p>
            <a:pPr indent="0" lvl="0" marL="0" rtl="0" algn="l">
              <a:spcBef>
                <a:spcPts val="1200"/>
              </a:spcBef>
              <a:spcAft>
                <a:spcPts val="0"/>
              </a:spcAft>
              <a:buNone/>
            </a:pPr>
            <a:r>
              <a:rPr b="1" lang="en-GB" sz="1600">
                <a:solidFill>
                  <a:srgbClr val="000000"/>
                </a:solidFill>
              </a:rPr>
              <a:t>Work on re-sampling and a bootstrapped model, evaluating this model.</a:t>
            </a:r>
            <a:endParaRPr b="1" sz="1600">
              <a:solidFill>
                <a:srgbClr val="000000"/>
              </a:solidFill>
            </a:endParaRPr>
          </a:p>
          <a:p>
            <a:pPr indent="0" lvl="0" marL="0" rtl="0" algn="l">
              <a:spcBef>
                <a:spcPts val="1200"/>
              </a:spcBef>
              <a:spcAft>
                <a:spcPts val="0"/>
              </a:spcAft>
              <a:buNone/>
            </a:pPr>
            <a:r>
              <a:rPr b="1" lang="en-GB" sz="1600">
                <a:solidFill>
                  <a:srgbClr val="000000"/>
                </a:solidFill>
              </a:rPr>
              <a:t>Work with sklearn pipeline to try out new methods like k-folds, cross validation using grid search cv.</a:t>
            </a:r>
            <a:endParaRPr b="1" sz="1600">
              <a:solidFill>
                <a:srgbClr val="000000"/>
              </a:solidFill>
            </a:endParaRPr>
          </a:p>
          <a:p>
            <a:pPr indent="0" lvl="0" marL="0" rtl="0" algn="l">
              <a:spcBef>
                <a:spcPts val="1200"/>
              </a:spcBef>
              <a:spcAft>
                <a:spcPts val="0"/>
              </a:spcAft>
              <a:buNone/>
            </a:pPr>
            <a:r>
              <a:rPr b="1" lang="en-GB" sz="1600">
                <a:solidFill>
                  <a:srgbClr val="000000"/>
                </a:solidFill>
              </a:rPr>
              <a:t>Choosing the robust model to classify any new test sets.</a:t>
            </a:r>
            <a:endParaRPr b="1" sz="1600">
              <a:solidFill>
                <a:srgbClr val="000000"/>
              </a:solidFill>
            </a:endParaRPr>
          </a:p>
          <a:p>
            <a:pPr indent="0" lvl="0" marL="0" rtl="0" algn="l">
              <a:lnSpc>
                <a:spcPct val="100000"/>
              </a:lnSpc>
              <a:spcBef>
                <a:spcPts val="1200"/>
              </a:spcBef>
              <a:spcAft>
                <a:spcPts val="0"/>
              </a:spcAft>
              <a:buNone/>
            </a:pPr>
            <a:r>
              <a:t/>
            </a:r>
            <a:endParaRPr b="1" sz="160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0"/>
          <p:cNvSpPr txBox="1"/>
          <p:nvPr>
            <p:ph type="ctrTitle"/>
          </p:nvPr>
        </p:nvSpPr>
        <p:spPr>
          <a:xfrm>
            <a:off x="311700" y="539725"/>
            <a:ext cx="8520600" cy="246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457200" lvl="0" marL="1828800" rtl="0" algn="l">
              <a:spcBef>
                <a:spcPts val="0"/>
              </a:spcBef>
              <a:spcAft>
                <a:spcPts val="0"/>
              </a:spcAft>
              <a:buNone/>
            </a:pPr>
            <a:r>
              <a:t/>
            </a:r>
            <a:endParaRPr/>
          </a:p>
          <a:p>
            <a:pPr indent="457200" lvl="0" marL="2286000" rtl="0" algn="l">
              <a:spcBef>
                <a:spcPts val="0"/>
              </a:spcBef>
              <a:spcAft>
                <a:spcPts val="0"/>
              </a:spcAft>
              <a:buNone/>
            </a:pPr>
            <a:r>
              <a:rPr lang="en-GB"/>
              <a:t>Thank you!</a:t>
            </a:r>
            <a:endParaRPr/>
          </a:p>
        </p:txBody>
      </p:sp>
      <p:sp>
        <p:nvSpPr>
          <p:cNvPr id="160" name="Google Shape;160;p30"/>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Abstract</a:t>
            </a:r>
            <a:endParaRPr/>
          </a:p>
        </p:txBody>
      </p:sp>
      <p:sp>
        <p:nvSpPr>
          <p:cNvPr id="71" name="Google Shape;71;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GB" sz="1600">
                <a:solidFill>
                  <a:srgbClr val="000000"/>
                </a:solidFill>
              </a:rPr>
              <a:t>On global crisis like the COVID-19 pandemic, social media platforms like Twitter are a great way to share information and opinions. We use natural language processing and sentiment analysis tools to uncover information on public awareness of COVID-19 vaccine.We scrape tweets based on various keywords connected to vaccinations and health and safety issues following vaccination. This project will help policymakers better assess public reaction and plan vaccination campaigns, as well as health and safety measures, in the midst of the ongoing global health crisis.</a:t>
            </a:r>
            <a:endParaRPr b="1" sz="1600">
              <a:solidFill>
                <a:srgbClr val="000000"/>
              </a:solidFill>
            </a:endParaRPr>
          </a:p>
          <a:p>
            <a:pPr indent="0" lvl="0" marL="0" rtl="0" algn="l">
              <a:spcBef>
                <a:spcPts val="0"/>
              </a:spcBef>
              <a:spcAft>
                <a:spcPts val="1200"/>
              </a:spcAft>
              <a:buNone/>
            </a:pPr>
            <a:r>
              <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 scraping</a:t>
            </a:r>
            <a:endParaRPr/>
          </a:p>
        </p:txBody>
      </p:sp>
      <p:sp>
        <p:nvSpPr>
          <p:cNvPr id="77" name="Google Shape;77;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92500" lnSpcReduction="20000"/>
          </a:bodyPr>
          <a:lstStyle/>
          <a:p>
            <a:pPr indent="0" lvl="0" marL="0" rtl="0" algn="l">
              <a:lnSpc>
                <a:spcPct val="100000"/>
              </a:lnSpc>
              <a:spcBef>
                <a:spcPts val="0"/>
              </a:spcBef>
              <a:spcAft>
                <a:spcPts val="0"/>
              </a:spcAft>
              <a:buNone/>
            </a:pPr>
            <a:r>
              <a:rPr b="1" lang="en-GB" sz="1800">
                <a:solidFill>
                  <a:srgbClr val="000000"/>
                </a:solidFill>
              </a:rPr>
              <a:t>Data will be gathered by scraping Twitter over various timeframes to get a wide variety of tweets related to the search term “COVID-19 Vaccine”, and various other related terms such as “COVID Vaccine” or “Moderna Vaccine”.  Data gathered will include information such as the time of the tweet, the language of the tweet, the text within it, and potentially even the geodata of the tweet. </a:t>
            </a:r>
            <a:endParaRPr b="1" sz="1800">
              <a:solidFill>
                <a:srgbClr val="000000"/>
              </a:solidFill>
            </a:endParaRPr>
          </a:p>
          <a:p>
            <a:pPr indent="0" lvl="0" marL="0" rtl="0" algn="l">
              <a:lnSpc>
                <a:spcPct val="100000"/>
              </a:lnSpc>
              <a:spcBef>
                <a:spcPts val="0"/>
              </a:spcBef>
              <a:spcAft>
                <a:spcPts val="0"/>
              </a:spcAft>
              <a:buNone/>
            </a:pPr>
            <a:r>
              <a:t/>
            </a:r>
            <a:endParaRPr b="1" sz="1800">
              <a:solidFill>
                <a:srgbClr val="000000"/>
              </a:solidFill>
            </a:endParaRPr>
          </a:p>
          <a:p>
            <a:pPr indent="0" lvl="0" marL="0" rtl="0" algn="l">
              <a:lnSpc>
                <a:spcPct val="100000"/>
              </a:lnSpc>
              <a:spcBef>
                <a:spcPts val="0"/>
              </a:spcBef>
              <a:spcAft>
                <a:spcPts val="0"/>
              </a:spcAft>
              <a:buNone/>
            </a:pPr>
            <a:r>
              <a:rPr b="1" lang="en-GB" sz="1800">
                <a:solidFill>
                  <a:srgbClr val="000000"/>
                </a:solidFill>
              </a:rPr>
              <a:t>Data was originally planned to be collected using the Tweepy library, but due to limitations of tweepy we can only gather 3,200 tweets at a point in time and tweepy is also much slower compare to snscrape which is our potential collection strategy.</a:t>
            </a:r>
            <a:endParaRPr b="1" sz="1800">
              <a:solidFill>
                <a:srgbClr val="000000"/>
              </a:solidFill>
            </a:endParaRPr>
          </a:p>
          <a:p>
            <a:pPr indent="0" lvl="0" marL="0" rtl="0" algn="l">
              <a:spcBef>
                <a:spcPts val="0"/>
              </a:spcBef>
              <a:spcAft>
                <a:spcPts val="1200"/>
              </a:spcAft>
              <a:buNone/>
            </a:pPr>
            <a:r>
              <a:t/>
            </a:r>
            <a:endParaRPr b="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More about the data and EDA </a:t>
            </a:r>
            <a:endParaRPr/>
          </a:p>
        </p:txBody>
      </p:sp>
      <p:sp>
        <p:nvSpPr>
          <p:cNvPr id="83" name="Google Shape;83;p16"/>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50">
                <a:solidFill>
                  <a:srgbClr val="000000"/>
                </a:solidFill>
              </a:rPr>
              <a:t>We could collect 1000 tweets from each month starting from march 2020 to august 2021. The data size is 18000 rows with 30 columns from which the necessary columns are,</a:t>
            </a:r>
            <a:endParaRPr b="1" sz="1450">
              <a:solidFill>
                <a:srgbClr val="000000"/>
              </a:solidFill>
            </a:endParaRPr>
          </a:p>
          <a:p>
            <a:pPr indent="0" lvl="0" marL="0" rtl="0" algn="l">
              <a:spcBef>
                <a:spcPts val="1200"/>
              </a:spcBef>
              <a:spcAft>
                <a:spcPts val="0"/>
              </a:spcAft>
              <a:buNone/>
            </a:pPr>
            <a:r>
              <a:rPr b="1" lang="en-GB" sz="1450">
                <a:solidFill>
                  <a:srgbClr val="000000"/>
                </a:solidFill>
              </a:rPr>
              <a:t>Index ,Content, Date, Place</a:t>
            </a:r>
            <a:endParaRPr b="1" sz="1450">
              <a:solidFill>
                <a:srgbClr val="000000"/>
              </a:solidFill>
            </a:endParaRPr>
          </a:p>
          <a:p>
            <a:pPr indent="0" lvl="0" marL="0" rtl="0" algn="l">
              <a:spcBef>
                <a:spcPts val="1200"/>
              </a:spcBef>
              <a:spcAft>
                <a:spcPts val="0"/>
              </a:spcAft>
              <a:buNone/>
            </a:pPr>
            <a:r>
              <a:rPr b="1" lang="en-GB" sz="1450">
                <a:solidFill>
                  <a:srgbClr val="000000"/>
                </a:solidFill>
              </a:rPr>
              <a:t>Some EDA steps we performed to better understand our data</a:t>
            </a:r>
            <a:endParaRPr b="1" sz="1450">
              <a:solidFill>
                <a:srgbClr val="000000"/>
              </a:solidFill>
            </a:endParaRPr>
          </a:p>
          <a:p>
            <a:pPr indent="0" lvl="0" marL="0" rtl="0" algn="l">
              <a:spcBef>
                <a:spcPts val="1200"/>
              </a:spcBef>
              <a:spcAft>
                <a:spcPts val="0"/>
              </a:spcAft>
              <a:buNone/>
            </a:pPr>
            <a:r>
              <a:rPr b="1" lang="en-GB" sz="1450">
                <a:solidFill>
                  <a:srgbClr val="000000"/>
                </a:solidFill>
              </a:rPr>
              <a:t>Checking null values, dropping na values, fill na values, checking the type and shape of data columns and dataframe using pandas. </a:t>
            </a:r>
            <a:endParaRPr b="1" sz="1450">
              <a:solidFill>
                <a:srgbClr val="000000"/>
              </a:solidFill>
            </a:endParaRPr>
          </a:p>
          <a:p>
            <a:pPr indent="0" lvl="0" marL="0" rtl="0" algn="l">
              <a:spcBef>
                <a:spcPts val="1200"/>
              </a:spcBef>
              <a:spcAft>
                <a:spcPts val="1200"/>
              </a:spcAft>
              <a:buNone/>
            </a:pPr>
            <a:r>
              <a:t/>
            </a:r>
            <a:endParaRPr b="1" sz="145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Preprocessing</a:t>
            </a:r>
            <a:r>
              <a:rPr lang="en-GB"/>
              <a:t> text data </a:t>
            </a:r>
            <a:endParaRPr/>
          </a:p>
        </p:txBody>
      </p:sp>
      <p:sp>
        <p:nvSpPr>
          <p:cNvPr id="89" name="Google Shape;89;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b="1" lang="en-GB" sz="1800">
                <a:solidFill>
                  <a:srgbClr val="3C78D8"/>
                </a:solidFill>
              </a:rPr>
              <a:t>These are the cleaning and preprocessing functions we wrote:</a:t>
            </a:r>
            <a:endParaRPr b="1" sz="1800">
              <a:solidFill>
                <a:srgbClr val="3C78D8"/>
              </a:solidFill>
            </a:endParaRPr>
          </a:p>
          <a:p>
            <a:pPr indent="0" lvl="0" marL="0" rtl="0" algn="l">
              <a:spcBef>
                <a:spcPts val="1200"/>
              </a:spcBef>
              <a:spcAft>
                <a:spcPts val="0"/>
              </a:spcAft>
              <a:buNone/>
            </a:pPr>
            <a:r>
              <a:rPr b="1" lang="en-GB" sz="1800">
                <a:solidFill>
                  <a:srgbClr val="000000"/>
                </a:solidFill>
              </a:rPr>
              <a:t>Remove html elements</a:t>
            </a:r>
            <a:endParaRPr b="1" sz="1800">
              <a:solidFill>
                <a:srgbClr val="000000"/>
              </a:solidFill>
            </a:endParaRPr>
          </a:p>
          <a:p>
            <a:pPr indent="0" lvl="0" marL="0" rtl="0" algn="l">
              <a:spcBef>
                <a:spcPts val="1200"/>
              </a:spcBef>
              <a:spcAft>
                <a:spcPts val="0"/>
              </a:spcAft>
              <a:buNone/>
            </a:pPr>
            <a:r>
              <a:rPr b="1" lang="en-GB" sz="1800">
                <a:solidFill>
                  <a:srgbClr val="000000"/>
                </a:solidFill>
              </a:rPr>
              <a:t>Remove @ symbols and users from tweet content</a:t>
            </a:r>
            <a:endParaRPr b="1" sz="1800">
              <a:solidFill>
                <a:srgbClr val="000000"/>
              </a:solidFill>
            </a:endParaRPr>
          </a:p>
          <a:p>
            <a:pPr indent="0" lvl="0" marL="0" rtl="0" algn="l">
              <a:spcBef>
                <a:spcPts val="1200"/>
              </a:spcBef>
              <a:spcAft>
                <a:spcPts val="0"/>
              </a:spcAft>
              <a:buNone/>
            </a:pPr>
            <a:r>
              <a:rPr b="1" lang="en-GB" sz="1800">
                <a:solidFill>
                  <a:srgbClr val="000000"/>
                </a:solidFill>
              </a:rPr>
              <a:t>Remove punctuation</a:t>
            </a:r>
            <a:endParaRPr b="1" sz="1800">
              <a:solidFill>
                <a:srgbClr val="000000"/>
              </a:solidFill>
            </a:endParaRPr>
          </a:p>
          <a:p>
            <a:pPr indent="0" lvl="0" marL="0" rtl="0" algn="l">
              <a:spcBef>
                <a:spcPts val="1200"/>
              </a:spcBef>
              <a:spcAft>
                <a:spcPts val="0"/>
              </a:spcAft>
              <a:buNone/>
            </a:pPr>
            <a:r>
              <a:rPr b="1" lang="en-GB" sz="1800">
                <a:solidFill>
                  <a:srgbClr val="000000"/>
                </a:solidFill>
              </a:rPr>
              <a:t>Remove stopwords plus customized stop words </a:t>
            </a:r>
            <a:endParaRPr b="1" sz="1800">
              <a:solidFill>
                <a:srgbClr val="000000"/>
              </a:solidFill>
            </a:endParaRPr>
          </a:p>
          <a:p>
            <a:pPr indent="0" lvl="0" marL="0" rtl="0" algn="l">
              <a:spcBef>
                <a:spcPts val="1200"/>
              </a:spcBef>
              <a:spcAft>
                <a:spcPts val="0"/>
              </a:spcAft>
              <a:buNone/>
            </a:pPr>
            <a:r>
              <a:rPr b="1" lang="en-GB" sz="1800">
                <a:solidFill>
                  <a:srgbClr val="000000"/>
                </a:solidFill>
              </a:rPr>
              <a:t>Tokenize text into tokens</a:t>
            </a:r>
            <a:endParaRPr b="1" sz="1800">
              <a:solidFill>
                <a:srgbClr val="000000"/>
              </a:solidFill>
            </a:endParaRPr>
          </a:p>
          <a:p>
            <a:pPr indent="0" lvl="0" marL="0" rtl="0" algn="l">
              <a:spcBef>
                <a:spcPts val="1200"/>
              </a:spcBef>
              <a:spcAft>
                <a:spcPts val="0"/>
              </a:spcAft>
              <a:buNone/>
            </a:pPr>
            <a:r>
              <a:rPr b="1" lang="en-GB" sz="1800">
                <a:solidFill>
                  <a:srgbClr val="000000"/>
                </a:solidFill>
              </a:rPr>
              <a:t>No stemming/lemmatization techniques were used because our sentiment classifier rating depends on the “form”of the word meaning, “vaccinated” has a different rating compared to “vaccinate”</a:t>
            </a:r>
            <a:endParaRPr b="1" sz="1800">
              <a:solidFill>
                <a:srgbClr val="000000"/>
              </a:solidFill>
            </a:endParaRPr>
          </a:p>
          <a:p>
            <a:pPr indent="0" lvl="0" marL="0" rtl="0" algn="l">
              <a:spcBef>
                <a:spcPts val="1200"/>
              </a:spcBef>
              <a:spcAft>
                <a:spcPts val="1200"/>
              </a:spcAft>
              <a:buNone/>
            </a:pPr>
            <a:r>
              <a:rPr b="1" lang="en-GB" sz="1800">
                <a:solidFill>
                  <a:srgbClr val="000000"/>
                </a:solidFill>
              </a:rPr>
              <a:t>Used a TF-IDF Vectorizer for feature engineering</a:t>
            </a:r>
            <a:endParaRPr b="1" sz="18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25" y="500925"/>
            <a:ext cx="3706500" cy="4240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NLTK VADER CLASSIFIER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vs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Manually classifying a sample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95" name="Google Shape;95;p1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GB" sz="1800">
                <a:solidFill>
                  <a:srgbClr val="000000"/>
                </a:solidFill>
              </a:rPr>
              <a:t>We manually classified a bunch of tweets, a sample of random 200 tweets from our main dataset and added a column called “manual_sentiment”</a:t>
            </a:r>
            <a:endParaRPr b="1" sz="1800">
              <a:solidFill>
                <a:srgbClr val="000000"/>
              </a:solidFill>
            </a:endParaRPr>
          </a:p>
          <a:p>
            <a:pPr indent="0" lvl="0" marL="0" rtl="0" algn="l">
              <a:spcBef>
                <a:spcPts val="1200"/>
              </a:spcBef>
              <a:spcAft>
                <a:spcPts val="0"/>
              </a:spcAft>
              <a:buNone/>
            </a:pPr>
            <a:r>
              <a:rPr b="1" lang="en-GB" sz="1800">
                <a:solidFill>
                  <a:srgbClr val="000000"/>
                </a:solidFill>
              </a:rPr>
              <a:t>Also made use of NLTK VADER for nltk_sentiment. It classified our tweet content, resulted in nltk_scores, nltk_sentiment, nltk_compound_score. </a:t>
            </a:r>
            <a:endParaRPr b="1" sz="1800">
              <a:solidFill>
                <a:srgbClr val="000000"/>
              </a:solidFill>
            </a:endParaRPr>
          </a:p>
          <a:p>
            <a:pPr indent="0" lvl="0" marL="0" rtl="0" algn="l">
              <a:spcBef>
                <a:spcPts val="1200"/>
              </a:spcBef>
              <a:spcAft>
                <a:spcPts val="1200"/>
              </a:spcAft>
              <a:buNone/>
            </a:pPr>
            <a:r>
              <a:rPr b="1" lang="en-GB" sz="1800">
                <a:solidFill>
                  <a:srgbClr val="000000"/>
                </a:solidFill>
              </a:rPr>
              <a:t>Nltk_cmp_score for a piece of text ranges between -1 to +1. Nearer to 1 meaning most positive.</a:t>
            </a:r>
            <a:endParaRPr b="1" sz="18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Visualizations </a:t>
            </a:r>
            <a:endParaRPr/>
          </a:p>
        </p:txBody>
      </p:sp>
      <p:sp>
        <p:nvSpPr>
          <p:cNvPr id="101" name="Google Shape;101;p1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GB" sz="1800">
                <a:solidFill>
                  <a:srgbClr val="000000"/>
                </a:solidFill>
              </a:rPr>
              <a:t>We </a:t>
            </a:r>
            <a:r>
              <a:rPr b="1" lang="en-GB" sz="1800">
                <a:solidFill>
                  <a:srgbClr val="000000"/>
                </a:solidFill>
              </a:rPr>
              <a:t>presented</a:t>
            </a:r>
            <a:r>
              <a:rPr b="1" lang="en-GB" sz="1800">
                <a:solidFill>
                  <a:srgbClr val="000000"/>
                </a:solidFill>
              </a:rPr>
              <a:t> our data using various plots and charts.</a:t>
            </a:r>
            <a:endParaRPr b="1" sz="1800">
              <a:solidFill>
                <a:srgbClr val="000000"/>
              </a:solidFill>
            </a:endParaRPr>
          </a:p>
          <a:p>
            <a:pPr indent="0" lvl="0" marL="0" rtl="0" algn="l">
              <a:lnSpc>
                <a:spcPct val="100000"/>
              </a:lnSpc>
              <a:spcBef>
                <a:spcPts val="0"/>
              </a:spcBef>
              <a:spcAft>
                <a:spcPts val="0"/>
              </a:spcAft>
              <a:buNone/>
            </a:pPr>
            <a:r>
              <a:t/>
            </a:r>
            <a:endParaRPr b="1" sz="1800">
              <a:solidFill>
                <a:srgbClr val="000000"/>
              </a:solidFill>
            </a:endParaRPr>
          </a:p>
          <a:p>
            <a:pPr indent="0" lvl="0" marL="0" rtl="0" algn="l">
              <a:lnSpc>
                <a:spcPct val="100000"/>
              </a:lnSpc>
              <a:spcBef>
                <a:spcPts val="0"/>
              </a:spcBef>
              <a:spcAft>
                <a:spcPts val="0"/>
              </a:spcAft>
              <a:buNone/>
            </a:pPr>
            <a:r>
              <a:rPr b="1" lang="en-GB" sz="1800">
                <a:solidFill>
                  <a:srgbClr val="000000"/>
                </a:solidFill>
              </a:rPr>
              <a:t>To best represent text d</a:t>
            </a:r>
            <a:r>
              <a:rPr b="1" lang="en-GB" sz="1800">
                <a:solidFill>
                  <a:srgbClr val="000000"/>
                </a:solidFill>
              </a:rPr>
              <a:t>ata, we plotted</a:t>
            </a:r>
            <a:endParaRPr b="1" sz="1800">
              <a:solidFill>
                <a:srgbClr val="000000"/>
              </a:solidFill>
            </a:endParaRPr>
          </a:p>
          <a:p>
            <a:pPr indent="0" lvl="0" marL="0" rtl="0" algn="l">
              <a:lnSpc>
                <a:spcPct val="100000"/>
              </a:lnSpc>
              <a:spcBef>
                <a:spcPts val="0"/>
              </a:spcBef>
              <a:spcAft>
                <a:spcPts val="0"/>
              </a:spcAft>
              <a:buNone/>
            </a:pPr>
            <a:r>
              <a:rPr b="1" lang="en-GB" sz="1800">
                <a:solidFill>
                  <a:srgbClr val="000000"/>
                </a:solidFill>
              </a:rPr>
              <a:t> WORD CLOUD graphs for both manual sentiment data and vader data. </a:t>
            </a:r>
            <a:endParaRPr b="1" sz="1800">
              <a:solidFill>
                <a:srgbClr val="000000"/>
              </a:solidFill>
            </a:endParaRPr>
          </a:p>
          <a:p>
            <a:pPr indent="0" lvl="0" marL="0" rtl="0" algn="l">
              <a:lnSpc>
                <a:spcPct val="100000"/>
              </a:lnSpc>
              <a:spcBef>
                <a:spcPts val="0"/>
              </a:spcBef>
              <a:spcAft>
                <a:spcPts val="0"/>
              </a:spcAft>
              <a:buNone/>
            </a:pPr>
            <a:r>
              <a:t/>
            </a:r>
            <a:endParaRPr b="1" sz="1800">
              <a:solidFill>
                <a:srgbClr val="000000"/>
              </a:solidFill>
            </a:endParaRPr>
          </a:p>
          <a:p>
            <a:pPr indent="0" lvl="0" marL="0" rtl="0" algn="l">
              <a:lnSpc>
                <a:spcPct val="100000"/>
              </a:lnSpc>
              <a:spcBef>
                <a:spcPts val="0"/>
              </a:spcBef>
              <a:spcAft>
                <a:spcPts val="0"/>
              </a:spcAft>
              <a:buNone/>
            </a:pPr>
            <a:r>
              <a:rPr b="1" lang="en-GB" sz="1800">
                <a:solidFill>
                  <a:srgbClr val="000000"/>
                </a:solidFill>
              </a:rPr>
              <a:t>Rolling average of mean for nltk_compound score gave us the distribution of sentiments of tweet content. </a:t>
            </a:r>
            <a:endParaRPr b="1" sz="1800">
              <a:solidFill>
                <a:srgbClr val="000000"/>
              </a:solidFill>
            </a:endParaRPr>
          </a:p>
          <a:p>
            <a:pPr indent="0" lvl="0" marL="0" rtl="0" algn="l">
              <a:lnSpc>
                <a:spcPct val="100000"/>
              </a:lnSpc>
              <a:spcBef>
                <a:spcPts val="0"/>
              </a:spcBef>
              <a:spcAft>
                <a:spcPts val="0"/>
              </a:spcAft>
              <a:buNone/>
            </a:pPr>
            <a:r>
              <a:t/>
            </a:r>
            <a:endParaRPr b="1" sz="1800">
              <a:solidFill>
                <a:srgbClr val="000000"/>
              </a:solidFill>
            </a:endParaRPr>
          </a:p>
          <a:p>
            <a:pPr indent="0" lvl="0" marL="0" rtl="0" algn="l">
              <a:lnSpc>
                <a:spcPct val="100000"/>
              </a:lnSpc>
              <a:spcBef>
                <a:spcPts val="0"/>
              </a:spcBef>
              <a:spcAft>
                <a:spcPts val="0"/>
              </a:spcAft>
              <a:buNone/>
            </a:pPr>
            <a:r>
              <a:rPr b="1" lang="en-GB" sz="1800">
                <a:solidFill>
                  <a:srgbClr val="000000"/>
                </a:solidFill>
              </a:rPr>
              <a:t>Other pie and histograms were also used.</a:t>
            </a:r>
            <a:endParaRPr b="1" sz="18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0"/>
          <p:cNvPicPr preferRelativeResize="0"/>
          <p:nvPr/>
        </p:nvPicPr>
        <p:blipFill>
          <a:blip r:embed="rId3">
            <a:alphaModFix/>
          </a:blip>
          <a:stretch>
            <a:fillRect/>
          </a:stretch>
        </p:blipFill>
        <p:spPr>
          <a:xfrm>
            <a:off x="728875" y="116175"/>
            <a:ext cx="7686250"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1"/>
          <p:cNvPicPr preferRelativeResize="0"/>
          <p:nvPr/>
        </p:nvPicPr>
        <p:blipFill>
          <a:blip r:embed="rId3">
            <a:alphaModFix/>
          </a:blip>
          <a:stretch>
            <a:fillRect/>
          </a:stretch>
        </p:blipFill>
        <p:spPr>
          <a:xfrm>
            <a:off x="0" y="0"/>
            <a:ext cx="9094024"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